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4" r:id="rId2"/>
  </p:sldMasterIdLst>
  <p:notesMasterIdLst>
    <p:notesMasterId r:id="rId16"/>
  </p:notesMasterIdLst>
  <p:handoutMasterIdLst>
    <p:handoutMasterId r:id="rId17"/>
  </p:handoutMasterIdLst>
  <p:sldIdLst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800080"/>
    <a:srgbClr val="660033"/>
    <a:srgbClr val="DE0000"/>
    <a:srgbClr val="FF9999"/>
    <a:srgbClr val="CCFF66"/>
    <a:srgbClr val="669900"/>
    <a:srgbClr val="660066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1115" autoAdjust="0"/>
  </p:normalViewPr>
  <p:slideViewPr>
    <p:cSldViewPr>
      <p:cViewPr varScale="1">
        <p:scale>
          <a:sx n="81" d="100"/>
          <a:sy n="81" d="100"/>
        </p:scale>
        <p:origin x="151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5321E66-4684-49C4-B2C5-A61A7E69C05C}" type="datetimeFigureOut">
              <a:rPr lang="ru-RU"/>
              <a:pPr>
                <a:defRPr/>
              </a:pPr>
              <a:t>06.10.2022</a:t>
            </a:fld>
            <a:endParaRPr lang="ru-RU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D84242D2-E867-4564-A56F-D1B7F4A68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43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AF6A1A3-BFFF-4698-BAE9-339C02AC943A}" type="datetimeFigureOut">
              <a:rPr lang="ru-RU"/>
              <a:pPr>
                <a:defRPr/>
              </a:pPr>
              <a:t>06.10.2022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0EFB561-72AA-4759-8F30-6754F7891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Добрый день, ребята! Наша встреча сегодня посвящена «Всемирному дню чистых рук». </a:t>
            </a:r>
          </a:p>
          <a:p>
            <a:pPr>
              <a:spcBef>
                <a:spcPct val="0"/>
              </a:spcBef>
            </a:pPr>
            <a:r>
              <a:rPr lang="ru-RU" smtClean="0"/>
              <a:t>Начиная с 2008г. во всем мире 15 октября объявлен «Всемирным днем чистых рук или днем мытья рук». Символ данного дня - вода, мыло и чистые ладошки!</a:t>
            </a:r>
          </a:p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3286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этой связи е</a:t>
            </a:r>
            <a:r>
              <a:rPr lang="ru-RU" smtClean="0">
                <a:solidFill>
                  <a:srgbClr val="FF0000"/>
                </a:solidFill>
              </a:rPr>
              <a:t>жегодно в октябре в различных странах проводятся мероприятия и акции, посвящённые гигиене рук, правильному их мытью, важности поддержания чистоты  рук.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 txBox="1">
            <a:spLocks noGrp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604433-C62B-45E6-8A70-34E4CE049965}" type="slidenum">
              <a:rPr lang="ru-RU" sz="1200">
                <a:latin typeface="Calibri" pitchFamily="34" charset="0"/>
              </a:rPr>
              <a:pPr algn="r"/>
              <a:t>2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9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Чем опасны грязные руки? Кроме загрязнения, которое мы видим глазами на руках могут находиться и невидимые без специальных устройств микроорганизмы - на 1 квадратном сантиметре живет около 1500 бактерий и вирусов. </a:t>
            </a:r>
          </a:p>
          <a:p>
            <a:endParaRPr lang="ru-RU" sz="1000" i="1" smtClean="0"/>
          </a:p>
        </p:txBody>
      </p:sp>
    </p:spTree>
    <p:extLst>
      <p:ext uri="{BB962C8B-B14F-4D97-AF65-F5344CB8AC3E}">
        <p14:creationId xmlns:p14="http://schemas.microsoft.com/office/powerpoint/2010/main" val="1866745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Вирусы и бактерии могут попадать  на руки, на различные поверхности и предметы, в воду и пищу. </a:t>
            </a:r>
          </a:p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Поэтому даже самые привычные вещи могут быть опасными…</a:t>
            </a:r>
            <a:r>
              <a:rPr lang="ru-RU" dirty="0" smtClean="0"/>
              <a:t>Возможно, Вы об этом никогда не задумывались, но одними из самых загрязнённых предметов являются мобильные телефоны, клавиатура и компьютерная мышка, деньги, дверные ручки, поручни, пульты от телевизора, выключатели света. </a:t>
            </a:r>
            <a:r>
              <a:rPr lang="ru-RU" b="1" dirty="0" smtClean="0">
                <a:solidFill>
                  <a:srgbClr val="FF0000"/>
                </a:solidFill>
              </a:rPr>
              <a:t>Мы постоянно руками дотрагиваемся до различных предметов (телефон, деньги, клавиатура), гладим своих маленьких любимцев.  Берем  руками также и продукты питания.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всех кишечных инфекций характерно  попадание возбудителей (бактерий или вирусов) через рот  в организм человека.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1E584-3B4E-403C-B215-58A1A584F97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59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При наличии источника инфекции и не соблюдении правил личной гигиены инфекция распространяется очень быстро. И тогда, к сожалению, переносятся или отменяются какие-то важные для Вас мероприятия (встреча с друзьями, совместная игра в футбол, поход в кино и т.д.)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AD65B-E2B7-46F3-930E-EEA9B563010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2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!Мыть руки нужно…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0B954C-252B-40A2-AE91-710F9C2D17A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2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Вопрос на засыпку!</a:t>
            </a:r>
          </a:p>
          <a:p>
            <a:r>
              <a:rPr lang="ru-RU" smtClean="0"/>
              <a:t>Мыть руки водой без мыла не эффективно: ополаскивание водой очистит руки визуально, но бактерии сохранятся. Кроме того, так Вы только создадите хорошие условия для размножения бактерий.</a:t>
            </a:r>
          </a:p>
          <a:p>
            <a:r>
              <a:rPr lang="ru-RU" smtClean="0"/>
              <a:t>Если руки с мылом мыть не стараться?..</a:t>
            </a:r>
          </a:p>
          <a:p>
            <a:r>
              <a:rPr lang="ru-RU" smtClean="0"/>
              <a:t>На руках может грязь остаться!</a:t>
            </a:r>
          </a:p>
          <a:p>
            <a:r>
              <a:rPr lang="ru-RU" smtClean="0"/>
              <a:t> Попадут микробы в рот!</a:t>
            </a:r>
          </a:p>
          <a:p>
            <a:r>
              <a:rPr lang="ru-RU" smtClean="0"/>
              <a:t>Может заболеть живот! </a:t>
            </a:r>
          </a:p>
          <a:p>
            <a:r>
              <a:rPr lang="ru-RU" smtClean="0"/>
              <a:t>Так что, дети, постарайтесь,</a:t>
            </a:r>
          </a:p>
          <a:p>
            <a:r>
              <a:rPr lang="ru-RU" smtClean="0"/>
              <a:t>Чаще с мылом умывайтесь!</a:t>
            </a:r>
          </a:p>
          <a:p>
            <a:r>
              <a:rPr lang="ru-RU" smtClean="0"/>
              <a:t>Надо теплою водой</a:t>
            </a:r>
          </a:p>
          <a:p>
            <a:r>
              <a:rPr lang="ru-RU" smtClean="0"/>
              <a:t>Руки мыть перед едой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7D20EE-0623-460B-938D-4D4E9B9EA9E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6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Ребята, как вы думаете, за какое время можно хорошо вымыть руки</a:t>
            </a:r>
            <a:r>
              <a:rPr lang="en-US" smtClean="0"/>
              <a:t>?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5442C2-3E34-4C37-B296-01787F57A6E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6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97011-948C-4A12-889A-D297A377C6E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6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5CD3-62BD-4AA9-9529-1D5A0FE01D4A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FE863-FC58-4A23-9702-9BA3684FFAF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EF63-052E-45C8-B7DA-589A6C6D6D67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B02C2-571E-4443-BAFD-5F77EAB66DE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063B-A3C1-40F4-9E0B-6F6E9DBF3525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A72F-24EB-4622-A0FA-22A2155B73E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FD7F-BBFF-483C-995C-086F1ECA1ADD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BA95-3E2D-43EB-9C0F-C9A9BC49C6C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BD55-BC3E-45EA-9D42-0B8E475BEB0D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5779B-A7EE-4D95-AB78-28B7803DB7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39771-2C8E-4BB5-9CCC-829CD91DD26B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67E3-119B-4A55-B5BA-F563903733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95282-64F3-4E9A-9043-0D9775E0520E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C7FC-2EC4-4EB6-9B37-533D63BDD0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8EF5-8CCC-49DD-B7A6-7D301C234975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1352-C622-4017-8256-16B6DB2F4F8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AF35-7E86-4046-A7E8-F12F56645098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E102-E25C-4C1B-8BFA-3E7547AA831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F4FBF-B887-4A7D-B932-FAA5CB5420C4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1578-E728-44BE-A385-30B1F4938E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56DB4-0146-4A3B-A466-89ABB4A36CD7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731B-3943-48BE-83B1-C7C4BC56DB5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CFBC-8596-44B4-801E-8377DC4333D8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E68A-1B3D-4036-903C-EBA4922F934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D0CA-84F6-4E55-9F48-3A839BB0911B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0F981-D508-43CD-AD94-75482F6836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D8ADB-F2E3-475F-A64D-791DBE6AAC07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4DE2A-2559-4F4B-952E-1FC8A8626BD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D398-9A40-4025-80EE-AE055E33F75F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56D2A-A066-4821-A418-9031B70EF41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EE0A9-BEAE-4AD0-8FD5-CB37B679119C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08F25-BADF-4BDE-AED3-FB4E5B98A8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8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29"/>
          <p:cNvSpPr>
            <a:spLocks noChangeArrowheads="1"/>
          </p:cNvSpPr>
          <p:nvPr/>
        </p:nvSpPr>
        <p:spPr bwMode="auto">
          <a:xfrm>
            <a:off x="284164" y="385234"/>
            <a:ext cx="8575675" cy="608753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cxnSp>
        <p:nvCxnSpPr>
          <p:cNvPr id="6" name="Shape 30"/>
          <p:cNvCxnSpPr>
            <a:cxnSpLocks noChangeShapeType="1"/>
          </p:cNvCxnSpPr>
          <p:nvPr/>
        </p:nvCxnSpPr>
        <p:spPr bwMode="auto">
          <a:xfrm>
            <a:off x="579438" y="1447800"/>
            <a:ext cx="234950" cy="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 type="none" w="lg" len="lg"/>
            <a:tailEnd type="none" w="lg" len="lg"/>
          </a:ln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528033"/>
            <a:ext cx="2154600" cy="1088400"/>
          </a:xfrm>
          <a:prstGeom prst="rect">
            <a:avLst/>
          </a:prstGeom>
        </p:spPr>
        <p:txBody>
          <a:bodyPr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528033"/>
            <a:ext cx="5502900" cy="4730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33"/>
          <p:cNvSpPr txBox="1">
            <a:spLocks noGrp="1"/>
          </p:cNvSpPr>
          <p:nvPr>
            <p:ph type="sldNum" idx="10"/>
          </p:nvPr>
        </p:nvSpPr>
        <p:spPr bwMode="auto">
          <a:xfrm>
            <a:off x="457201" y="5585884"/>
            <a:ext cx="549275" cy="726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Raleway" charset="0"/>
                <a:sym typeface="Raleway" charset="0"/>
              </a:defRPr>
            </a:lvl1pPr>
          </a:lstStyle>
          <a:p>
            <a:pPr>
              <a:defRPr/>
            </a:pPr>
            <a:fld id="{A430201C-511D-43D2-A71F-37E63A68FC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E976-3A7F-446E-8A55-91DEB57C69B3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F4B95-E9BF-4DA5-9787-7EE61B38D3B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64B23-010C-4BEA-985A-72D48B2EFA00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4C5E-DCB0-484E-8CE6-CBBC9D70BE6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D4C15-F135-4215-8ECE-EA5E7358E12B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840F-CE80-480D-857D-81C281DE401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2576-9C76-44B1-AC00-D24FBC2BC477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188AA-7057-4CFA-9FE7-CB06DB0FBF2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E8463-5C10-4EEF-8A22-7F8DA012924E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2F02-CECC-40EF-8304-E878788DBE7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62586-595D-4985-9BB8-B1281DD3DDA7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905C-35A3-4FFE-A21E-072C333E31D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F5E1-BDBB-40D3-8FAA-80A8AD3304D1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8A46-D387-4B9E-8496-E8E7FD822BB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4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ABCCD7-839E-4B5A-B319-40851D2C5334}" type="datetimeFigureOut">
              <a:rPr lang="ru-RU"/>
              <a:pPr>
                <a:defRPr/>
              </a:pPr>
              <a:t>06.10.2022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ED1E16-0120-4DCF-8116-7831582156E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126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3A00FA-2A7B-469E-9E00-EA5C6F3A6A30}" type="datetimeFigureOut">
              <a:rPr lang="uk-UA"/>
              <a:pPr>
                <a:defRPr/>
              </a:pPr>
              <a:t>06.10.2022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5FA999-6539-4066-A249-5996C5CFA8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10025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5" Type="http://schemas.openxmlformats.org/officeDocument/2006/relationships/hyperlink" Target="http://smiles.33b.ru/smile.118597.html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395536" y="484187"/>
            <a:ext cx="4752975" cy="4897438"/>
            <a:chOff x="247576" y="1028484"/>
            <a:chExt cx="4592788" cy="4860818"/>
          </a:xfrm>
        </p:grpSpPr>
        <p:pic>
          <p:nvPicPr>
            <p:cNvPr id="20484" name="Picture 4" descr="http://1.bp.blogspot.com/-UcUXgXcjaGA/VD-OpiM6SPI/AAAAAAAABnE/FYB21f6xPdY/s1600/ruk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110295">
              <a:off x="1793479" y="2954736"/>
              <a:ext cx="2934566" cy="2934566"/>
            </a:xfrm>
            <a:prstGeom prst="roundRect">
              <a:avLst/>
            </a:prstGeom>
            <a:noFill/>
          </p:spPr>
        </p:pic>
        <p:pic>
          <p:nvPicPr>
            <p:cNvPr id="20482" name="Picture 2" descr="http://www.calend.ru/img/content_images/i4/4451_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303088" flipH="1">
              <a:off x="247576" y="1028484"/>
              <a:ext cx="4592788" cy="2220926"/>
            </a:xfrm>
            <a:prstGeom prst="roundRect">
              <a:avLst/>
            </a:prstGeom>
            <a:noFill/>
          </p:spPr>
        </p:pic>
      </p:grpSp>
      <p:sp>
        <p:nvSpPr>
          <p:cNvPr id="9" name="Овал 8"/>
          <p:cNvSpPr/>
          <p:nvPr/>
        </p:nvSpPr>
        <p:spPr>
          <a:xfrm rot="535798">
            <a:off x="5421158" y="600039"/>
            <a:ext cx="2946907" cy="187333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FFFFFF"/>
                </a:solidFill>
                <a:latin typeface="Calibri" pitchFamily="34" charset="0"/>
              </a:rPr>
              <a:t>15 октября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2924944"/>
            <a:ext cx="3312368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ВСЕМИРНЫЙ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4437112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FFFF"/>
                </a:solidFill>
                <a:latin typeface="Calibri" pitchFamily="34" charset="0"/>
              </a:rPr>
              <a:t>ДЕНЬ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7744" y="5661248"/>
            <a:ext cx="3312368" cy="8640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ЧИСТЫХ РУК</a:t>
            </a:r>
          </a:p>
        </p:txBody>
      </p:sp>
      <p:pic>
        <p:nvPicPr>
          <p:cNvPr id="2063" name="Picture 19" descr="63448242_Vonyuchk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5381625"/>
            <a:ext cx="1476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7108822" cy="116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70C0"/>
                </a:solidFill>
              </a:rPr>
              <a:t>Вопрос. Можно ли хорошо вымыть руки без мыла?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4438" y="2420938"/>
            <a:ext cx="6130925" cy="3629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dirty="0" smtClean="0">
                <a:solidFill>
                  <a:srgbClr val="800080"/>
                </a:solidFill>
              </a:rPr>
              <a:t>НЕТ </a:t>
            </a:r>
          </a:p>
          <a:p>
            <a:pPr>
              <a:buFontTx/>
              <a:buNone/>
              <a:defRPr/>
            </a:pPr>
            <a:endParaRPr lang="ru-RU" sz="5400" dirty="0" smtClean="0">
              <a:solidFill>
                <a:srgbClr val="800080"/>
              </a:solidFill>
            </a:endParaRPr>
          </a:p>
          <a:p>
            <a:pPr>
              <a:defRPr/>
            </a:pPr>
            <a:r>
              <a:rPr lang="ru-RU" sz="5400" dirty="0" smtClean="0">
                <a:solidFill>
                  <a:srgbClr val="800080"/>
                </a:solidFill>
              </a:rPr>
              <a:t>ДА</a:t>
            </a:r>
            <a:endParaRPr lang="ru-RU" sz="5400" dirty="0">
              <a:solidFill>
                <a:srgbClr val="800080"/>
              </a:solidFill>
            </a:endParaRP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68824">
            <a:off x="1447800" y="2362200"/>
            <a:ext cx="800100" cy="863600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6933208" cy="15696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70C0"/>
                </a:solidFill>
              </a:rPr>
              <a:t>Вопрос. За какое время можно хорошо вымыть руки?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975" y="2636838"/>
            <a:ext cx="6346825" cy="3744912"/>
          </a:xfrm>
        </p:spPr>
        <p:txBody>
          <a:bodyPr/>
          <a:lstStyle/>
          <a:p>
            <a:r>
              <a:rPr lang="ru-RU" dirty="0" smtClean="0"/>
              <a:t>А. 10 секунд</a:t>
            </a:r>
          </a:p>
          <a:p>
            <a:endParaRPr lang="ru-RU" dirty="0" smtClean="0"/>
          </a:p>
          <a:p>
            <a:r>
              <a:rPr lang="ru-RU" dirty="0" smtClean="0"/>
              <a:t>Б.  20 секунд</a:t>
            </a:r>
          </a:p>
          <a:p>
            <a:pPr>
              <a:buFontTx/>
              <a:buNone/>
            </a:pPr>
            <a:endParaRPr lang="ru-RU" dirty="0" smtClean="0"/>
          </a:p>
          <a:p>
            <a:r>
              <a:rPr lang="ru-RU" dirty="0" smtClean="0"/>
              <a:t>В. 1 – 2 минуты</a:t>
            </a: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8968824">
            <a:off x="1303338" y="3632200"/>
            <a:ext cx="801687" cy="863600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934" t="25830" r="44727" b="324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46894" y="264319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0070C0"/>
                </a:solidFill>
              </a:rPr>
              <a:t>Будьте здоровы!</a:t>
            </a:r>
          </a:p>
        </p:txBody>
      </p:sp>
      <p:sp>
        <p:nvSpPr>
          <p:cNvPr id="29703" name="Содержимое 2"/>
          <p:cNvSpPr>
            <a:spLocks/>
          </p:cNvSpPr>
          <p:nvPr/>
        </p:nvSpPr>
        <p:spPr bwMode="auto">
          <a:xfrm>
            <a:off x="179388" y="765175"/>
            <a:ext cx="89646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ru-RU" sz="3200" b="1" i="1">
              <a:solidFill>
                <a:srgbClr val="0000CC"/>
              </a:solidFill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4" cstate="print"/>
          <a:srcRect l="3418" t="26929" r="40332" b="33521"/>
          <a:stretch>
            <a:fillRect/>
          </a:stretch>
        </p:blipFill>
        <p:spPr bwMode="auto">
          <a:xfrm>
            <a:off x="714375" y="1357313"/>
            <a:ext cx="74930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 descr="img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50" y="4248150"/>
            <a:ext cx="2533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1475656" y="548680"/>
            <a:ext cx="741590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15 октября во всем мире отмечается необычный праздник – Всемирный день чистых рук. </a:t>
            </a:r>
          </a:p>
          <a:p>
            <a:pPr algn="ctr"/>
            <a:endParaRPr lang="ru-RU" sz="2000" b="1" i="1" dirty="0"/>
          </a:p>
          <a:p>
            <a:pPr algn="ctr"/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1660" t="22534" r="54395" b="28027"/>
          <a:stretch>
            <a:fillRect/>
          </a:stretch>
        </p:blipFill>
        <p:spPr bwMode="auto">
          <a:xfrm>
            <a:off x="214313" y="4214813"/>
            <a:ext cx="2928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357188" y="1428750"/>
            <a:ext cx="87868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sz="2800" b="1" i="1" dirty="0">
                <a:solidFill>
                  <a:srgbClr val="000099"/>
                </a:solidFill>
              </a:rPr>
              <a:t>Для чего нам нужно мыть руки и как правильно это делать?</a:t>
            </a:r>
          </a:p>
          <a:p>
            <a:pPr algn="ctr"/>
            <a:endParaRPr lang="ru-RU" sz="2800" b="1" i="1" dirty="0">
              <a:solidFill>
                <a:srgbClr val="000099"/>
              </a:solidFill>
            </a:endParaRPr>
          </a:p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Давайте будем разбираться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 l="20996" t="39014" r="57910" b="40112"/>
          <a:stretch>
            <a:fillRect/>
          </a:stretch>
        </p:blipFill>
        <p:spPr bwMode="auto">
          <a:xfrm>
            <a:off x="3357563" y="4214813"/>
            <a:ext cx="2643187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 l="20270" t="39204" r="58063" b="40160"/>
          <a:stretch>
            <a:fillRect/>
          </a:stretch>
        </p:blipFill>
        <p:spPr bwMode="auto">
          <a:xfrm>
            <a:off x="6215063" y="4357688"/>
            <a:ext cx="27860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10"/>
          <p:cNvSpPr txBox="1">
            <a:spLocks/>
          </p:cNvSpPr>
          <p:nvPr/>
        </p:nvSpPr>
        <p:spPr>
          <a:xfrm>
            <a:off x="428625" y="2000250"/>
            <a:ext cx="5143500" cy="450056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endParaRPr lang="ru-RU" sz="28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Содержимое 10"/>
          <p:cNvSpPr txBox="1">
            <a:spLocks/>
          </p:cNvSpPr>
          <p:nvPr/>
        </p:nvSpPr>
        <p:spPr>
          <a:xfrm>
            <a:off x="1835696" y="188640"/>
            <a:ext cx="7165429" cy="59717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0070C0"/>
                </a:solidFill>
              </a:rPr>
              <a:t>Давайте хорошо посмотрим на наши ладошки… 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0099"/>
                </a:solidFill>
              </a:rPr>
              <a:t/>
            </a:r>
            <a:br>
              <a:rPr lang="ru-RU" sz="3200" dirty="0">
                <a:solidFill>
                  <a:srgbClr val="000099"/>
                </a:solidFill>
              </a:rPr>
            </a:br>
            <a:endParaRPr lang="ru-RU" sz="32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3086" t="28027" r="50879" b="30225"/>
          <a:stretch>
            <a:fillRect/>
          </a:stretch>
        </p:blipFill>
        <p:spPr bwMode="auto">
          <a:xfrm>
            <a:off x="6357935" y="1088978"/>
            <a:ext cx="2571768" cy="2251169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 l="13086" t="29126" r="45606" b="29126"/>
          <a:stretch>
            <a:fillRect/>
          </a:stretch>
        </p:blipFill>
        <p:spPr bwMode="auto">
          <a:xfrm>
            <a:off x="2836018" y="4238625"/>
            <a:ext cx="2710884" cy="2191778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20996" t="34619" r="57910" b="36816"/>
          <a:stretch>
            <a:fillRect/>
          </a:stretch>
        </p:blipFill>
        <p:spPr bwMode="auto">
          <a:xfrm>
            <a:off x="3643307" y="1331537"/>
            <a:ext cx="2643206" cy="2328539"/>
          </a:xfrm>
          <a:prstGeom prst="ellipse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4103" name="TextBox 12"/>
          <p:cNvSpPr txBox="1">
            <a:spLocks noChangeArrowheads="1"/>
          </p:cNvSpPr>
          <p:nvPr/>
        </p:nvSpPr>
        <p:spPr bwMode="auto">
          <a:xfrm>
            <a:off x="357188" y="1071563"/>
            <a:ext cx="321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Они чистые??? 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214313" y="2214563"/>
            <a:ext cx="3286125" cy="830262"/>
          </a:xfrm>
          <a:prstGeom prst="rect">
            <a:avLst/>
          </a:prstGeom>
          <a:solidFill>
            <a:srgbClr val="FFCC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Но это только на первый взгляд!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l="10449" t="25830" r="46484" b="24731"/>
          <a:stretch>
            <a:fillRect/>
          </a:stretch>
        </p:blipFill>
        <p:spPr bwMode="auto">
          <a:xfrm>
            <a:off x="0" y="4286256"/>
            <a:ext cx="2643174" cy="2427404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19" name="Выноска со стрелкой влево 18"/>
          <p:cNvSpPr/>
          <p:nvPr/>
        </p:nvSpPr>
        <p:spPr>
          <a:xfrm>
            <a:off x="5429250" y="3429000"/>
            <a:ext cx="3571875" cy="3286125"/>
          </a:xfrm>
          <a:prstGeom prst="leftArrowCallou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</a:rPr>
              <a:t>На руках, как и на всех окружающих нас предметах, живут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микробы,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которые попадая к нам в </a:t>
            </a:r>
            <a:r>
              <a:rPr lang="ru-RU" sz="2000" b="1" dirty="0">
                <a:solidFill>
                  <a:srgbClr val="C00000"/>
                </a:solidFill>
              </a:rPr>
              <a:t>рот и животик, </a:t>
            </a:r>
            <a:r>
              <a:rPr lang="ru-RU" sz="2000" b="1" dirty="0">
                <a:solidFill>
                  <a:srgbClr val="0070C0"/>
                </a:solidFill>
              </a:rPr>
              <a:t>могут вызвать там болезни.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 l="8272" t="13867" r="13763" b="13867"/>
          <a:stretch>
            <a:fillRect/>
          </a:stretch>
        </p:blipFill>
        <p:spPr bwMode="auto">
          <a:xfrm>
            <a:off x="6043613" y="142875"/>
            <a:ext cx="2957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 cstate="print"/>
          <a:srcRect l="23097" t="13867" r="11017" b="15820"/>
          <a:stretch>
            <a:fillRect/>
          </a:stretch>
        </p:blipFill>
        <p:spPr bwMode="auto">
          <a:xfrm>
            <a:off x="214313" y="214313"/>
            <a:ext cx="28717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286388"/>
            <a:ext cx="900115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Микробы очень маленькие, их не видно без специальных приборов, но они живут везде… На наших руках, продуктах, игрушках, шерсти животных, в воде, воздухе и других предметах</a:t>
            </a: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2214563"/>
            <a:ext cx="26622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6" cstate="print"/>
          <a:srcRect l="17056" t="19727" r="31332" b="13867"/>
          <a:stretch>
            <a:fillRect/>
          </a:stretch>
        </p:blipFill>
        <p:spPr bwMode="auto">
          <a:xfrm>
            <a:off x="3214688" y="3286125"/>
            <a:ext cx="2957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7" cstate="print"/>
          <a:srcRect l="8691" t="31323" r="43848" b="28027"/>
          <a:stretch>
            <a:fillRect/>
          </a:stretch>
        </p:blipFill>
        <p:spPr bwMode="auto">
          <a:xfrm>
            <a:off x="3214688" y="857250"/>
            <a:ext cx="27146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"/>
          <p:cNvPicPr>
            <a:picLocks noChangeAspect="1" noChangeArrowheads="1"/>
          </p:cNvPicPr>
          <p:nvPr/>
        </p:nvPicPr>
        <p:blipFill>
          <a:blip r:embed="rId8" cstate="print"/>
          <a:srcRect l="1660" t="28027" r="40332" b="29126"/>
          <a:stretch>
            <a:fillRect/>
          </a:stretch>
        </p:blipFill>
        <p:spPr bwMode="auto">
          <a:xfrm>
            <a:off x="0" y="2643188"/>
            <a:ext cx="31432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09392" cy="109380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Попадая к </a:t>
            </a:r>
            <a:r>
              <a:rPr lang="ru-RU" sz="2800" dirty="0" smtClean="0">
                <a:solidFill>
                  <a:srgbClr val="C00000"/>
                </a:solidFill>
              </a:rPr>
              <a:t>нам </a:t>
            </a:r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</a:rPr>
              <a:t>животик</a:t>
            </a:r>
            <a:r>
              <a:rPr lang="ru-RU" sz="2800" dirty="0" smtClean="0">
                <a:solidFill>
                  <a:srgbClr val="C00000"/>
                </a:solidFill>
              </a:rPr>
              <a:t>, плохие микробы </a:t>
            </a:r>
            <a:r>
              <a:rPr lang="ru-RU" sz="2800" b="1" dirty="0" smtClean="0">
                <a:solidFill>
                  <a:srgbClr val="C00000"/>
                </a:solidFill>
              </a:rPr>
              <a:t>хорошо </a:t>
            </a:r>
            <a:r>
              <a:rPr lang="ru-RU" sz="2800" dirty="0" smtClean="0">
                <a:solidFill>
                  <a:srgbClr val="C00000"/>
                </a:solidFill>
              </a:rPr>
              <a:t>себя чувствуют в нем и могут </a:t>
            </a:r>
            <a:r>
              <a:rPr lang="ru-RU" sz="2800" b="1" dirty="0" smtClean="0">
                <a:solidFill>
                  <a:srgbClr val="C00000"/>
                </a:solidFill>
              </a:rPr>
              <a:t>вызвать боли, урчание, тошноту, диарею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3418" t="28027" r="40332" b="33520"/>
          <a:stretch>
            <a:fillRect/>
          </a:stretch>
        </p:blipFill>
        <p:spPr bwMode="auto">
          <a:xfrm>
            <a:off x="714348" y="2000240"/>
            <a:ext cx="3714776" cy="2143140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21147" t="38559" r="57728" b="44052"/>
          <a:stretch>
            <a:fillRect/>
          </a:stretch>
        </p:blipFill>
        <p:spPr bwMode="auto">
          <a:xfrm>
            <a:off x="4572000" y="2000240"/>
            <a:ext cx="3857652" cy="2139655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 l="6933" t="26929" r="43848" b="33520"/>
          <a:stretch>
            <a:fillRect/>
          </a:stretch>
        </p:blipFill>
        <p:spPr bwMode="auto">
          <a:xfrm>
            <a:off x="642910" y="4286256"/>
            <a:ext cx="3714776" cy="2357454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 cstate="print"/>
          <a:srcRect l="9570" t="28027" r="45606" b="34619"/>
          <a:stretch>
            <a:fillRect/>
          </a:stretch>
        </p:blipFill>
        <p:spPr bwMode="auto">
          <a:xfrm>
            <a:off x="4572000" y="4286256"/>
            <a:ext cx="3857652" cy="2428892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308304" cy="123837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Если дотрагиваться грязными ручками до рта, носа, глаз, то можно </a:t>
            </a:r>
            <a:r>
              <a:rPr lang="ru-RU" sz="2800" b="1" dirty="0" smtClean="0">
                <a:solidFill>
                  <a:srgbClr val="FF0000"/>
                </a:solidFill>
              </a:rPr>
              <a:t>заболеть</a:t>
            </a:r>
            <a:r>
              <a:rPr lang="ru-RU" sz="2800" b="1" dirty="0" smtClean="0">
                <a:solidFill>
                  <a:srgbClr val="0070C0"/>
                </a:solidFill>
              </a:rPr>
              <a:t> и </a:t>
            </a:r>
            <a:r>
              <a:rPr lang="ru-RU" sz="2800" b="1" dirty="0" smtClean="0">
                <a:solidFill>
                  <a:srgbClr val="FF0000"/>
                </a:solidFill>
              </a:rPr>
              <a:t>«простудными» инфекциями </a:t>
            </a:r>
            <a:r>
              <a:rPr lang="ru-RU" sz="2800" b="1" dirty="0" smtClean="0">
                <a:solidFill>
                  <a:srgbClr val="0070C0"/>
                </a:solidFill>
              </a:rPr>
              <a:t>– 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появляется кашель, насморк, повышается температура тела</a:t>
            </a:r>
            <a:endParaRPr lang="ru-RU" sz="2800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6933" t="26929" r="43848" b="32422"/>
          <a:stretch>
            <a:fillRect/>
          </a:stretch>
        </p:blipFill>
        <p:spPr bwMode="auto">
          <a:xfrm>
            <a:off x="1054510" y="4797152"/>
            <a:ext cx="3056942" cy="1765330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2539" t="22534" r="39453" b="30224"/>
          <a:stretch>
            <a:fillRect/>
          </a:stretch>
        </p:blipFill>
        <p:spPr bwMode="auto">
          <a:xfrm>
            <a:off x="1054510" y="2492896"/>
            <a:ext cx="3039437" cy="1980239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 l="6055" t="24732" r="39453" b="30224"/>
          <a:stretch>
            <a:fillRect/>
          </a:stretch>
        </p:blipFill>
        <p:spPr bwMode="auto">
          <a:xfrm>
            <a:off x="5148064" y="4607786"/>
            <a:ext cx="3176381" cy="1954696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 l="14844" t="32422" r="50000" b="36816"/>
          <a:stretch>
            <a:fillRect/>
          </a:stretch>
        </p:blipFill>
        <p:spPr bwMode="auto">
          <a:xfrm>
            <a:off x="5004048" y="2459089"/>
            <a:ext cx="3168352" cy="1933930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3714750" cy="78581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Отгадайте загадку!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20117" t="25830" r="57031" b="32422"/>
          <a:stretch>
            <a:fillRect/>
          </a:stretch>
        </p:blipFill>
        <p:spPr bwMode="auto">
          <a:xfrm>
            <a:off x="285750" y="214313"/>
            <a:ext cx="407193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4572000" y="487800"/>
            <a:ext cx="414337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Говорят, для нашей кожи,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Есть надёжный, нежный друг.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Правда ловко ускользает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 из грязных, мокрых рук.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Белой пеною густою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Всех микробов изведёт,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Слёзки вызовет рекою,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в глазки попадёт.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Кто, скажите дети, мило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Моет тело ваше? ...</a:t>
            </a:r>
            <a:r>
              <a:rPr lang="ru-RU" sz="1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3870" t="40811" r="47664" b="33898"/>
          <a:stretch>
            <a:fillRect/>
          </a:stretch>
        </p:blipFill>
        <p:spPr bwMode="auto">
          <a:xfrm>
            <a:off x="6300192" y="4989782"/>
            <a:ext cx="2434080" cy="1653927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688" y="354012"/>
            <a:ext cx="7023125" cy="412751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70C0"/>
                </a:solidFill>
              </a:rPr>
              <a:t>Как же происходит распространение болезни среди окружающих?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219" name="Picture 38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71633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6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1196975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7163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8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0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56610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6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1125538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50133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57340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51577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2292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6477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3141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5" name="Line 64"/>
          <p:cNvSpPr>
            <a:spLocks noChangeShapeType="1"/>
          </p:cNvSpPr>
          <p:nvPr/>
        </p:nvSpPr>
        <p:spPr bwMode="auto">
          <a:xfrm>
            <a:off x="3779838" y="4149725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6" name="Line 75"/>
          <p:cNvSpPr>
            <a:spLocks noChangeShapeType="1"/>
          </p:cNvSpPr>
          <p:nvPr/>
        </p:nvSpPr>
        <p:spPr bwMode="auto">
          <a:xfrm>
            <a:off x="3348038" y="41497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9237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3429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60213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Line 89"/>
          <p:cNvSpPr>
            <a:spLocks noChangeShapeType="1"/>
          </p:cNvSpPr>
          <p:nvPr/>
        </p:nvSpPr>
        <p:spPr bwMode="auto">
          <a:xfrm flipH="1">
            <a:off x="6659563" y="40767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40" name="Line 75"/>
          <p:cNvSpPr>
            <a:spLocks noChangeShapeType="1"/>
          </p:cNvSpPr>
          <p:nvPr/>
        </p:nvSpPr>
        <p:spPr bwMode="auto">
          <a:xfrm>
            <a:off x="7092950" y="4005263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41" name="Line 64"/>
          <p:cNvSpPr>
            <a:spLocks noChangeShapeType="1"/>
          </p:cNvSpPr>
          <p:nvPr/>
        </p:nvSpPr>
        <p:spPr bwMode="auto">
          <a:xfrm>
            <a:off x="7667625" y="4076700"/>
            <a:ext cx="214313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9242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61658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38" y="5143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60721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6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292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7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63" y="5572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8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5072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600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0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5000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1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5643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Скругленный прямоугольник 107"/>
          <p:cNvSpPr/>
          <p:nvPr/>
        </p:nvSpPr>
        <p:spPr>
          <a:xfrm>
            <a:off x="5580063" y="2133600"/>
            <a:ext cx="3421062" cy="865188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Моет руки и соблюдает правила личной гигиены</a:t>
            </a:r>
          </a:p>
        </p:txBody>
      </p:sp>
      <p:sp>
        <p:nvSpPr>
          <p:cNvPr id="9253" name="AutoShape 59"/>
          <p:cNvSpPr>
            <a:spLocks noChangeArrowheads="1"/>
          </p:cNvSpPr>
          <p:nvPr/>
        </p:nvSpPr>
        <p:spPr bwMode="auto">
          <a:xfrm>
            <a:off x="0" y="765175"/>
            <a:ext cx="3000375" cy="1584325"/>
          </a:xfrm>
          <a:prstGeom prst="rightArrow">
            <a:avLst>
              <a:gd name="adj1" fmla="val 50000"/>
              <a:gd name="adj2" fmla="val 43741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 </a:t>
            </a:r>
            <a:r>
              <a:rPr lang="ru-RU" b="1">
                <a:solidFill>
                  <a:srgbClr val="0000CC"/>
                </a:solidFill>
              </a:rPr>
              <a:t>Больной человек 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547813" y="2133600"/>
            <a:ext cx="3786187" cy="865188"/>
          </a:xfrm>
          <a:prstGeom prst="roundRect">
            <a:avLst>
              <a:gd name="adj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DE0000"/>
                </a:solidFill>
                <a:latin typeface="Tahoma" pitchFamily="34" charset="0"/>
                <a:cs typeface="Tahoma" pitchFamily="34" charset="0"/>
              </a:rPr>
              <a:t>Не моет руки и не соблюдает правила личной гигиены</a:t>
            </a:r>
            <a:endParaRPr lang="ru-RU" sz="1600" b="1" dirty="0">
              <a:solidFill>
                <a:srgbClr val="DE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255" name="AutoShape 61"/>
          <p:cNvSpPr>
            <a:spLocks noChangeArrowheads="1"/>
          </p:cNvSpPr>
          <p:nvPr/>
        </p:nvSpPr>
        <p:spPr bwMode="auto">
          <a:xfrm>
            <a:off x="0" y="3068638"/>
            <a:ext cx="2843213" cy="1374775"/>
          </a:xfrm>
          <a:prstGeom prst="rightArrow">
            <a:avLst>
              <a:gd name="adj1" fmla="val 50000"/>
              <a:gd name="adj2" fmla="val 43737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00CC"/>
                </a:solidFill>
              </a:rPr>
              <a:t>Семья</a:t>
            </a:r>
          </a:p>
        </p:txBody>
      </p:sp>
      <p:pic>
        <p:nvPicPr>
          <p:cNvPr id="9256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32845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36449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2131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9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724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0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60213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1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55895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2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724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3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51577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4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58054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5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7974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6" name="Picture 84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52292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8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46529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9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45815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0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4508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1" name="Picture 73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516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2" name="AutoShape 87"/>
          <p:cNvSpPr>
            <a:spLocks noChangeArrowheads="1"/>
          </p:cNvSpPr>
          <p:nvPr/>
        </p:nvSpPr>
        <p:spPr bwMode="auto">
          <a:xfrm>
            <a:off x="0" y="4652963"/>
            <a:ext cx="2771775" cy="1722437"/>
          </a:xfrm>
          <a:prstGeom prst="rightArrow">
            <a:avLst>
              <a:gd name="adj1" fmla="val 50000"/>
              <a:gd name="adj2" fmla="val 36990"/>
            </a:avLst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00CC"/>
                </a:solidFill>
              </a:rPr>
              <a:t>Класс, школа</a:t>
            </a:r>
          </a:p>
        </p:txBody>
      </p:sp>
      <p:pic>
        <p:nvPicPr>
          <p:cNvPr id="9273" name="Picture 83" descr="a19dcd9463b98457772e5eeea1b7d869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50847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74" name="Picture 92" descr="7f4e039d2723aeec23c828b6196ce0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35734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0"/>
            <a:ext cx="6738491" cy="857250"/>
          </a:xfrm>
        </p:spPr>
        <p:txBody>
          <a:bodyPr/>
          <a:lstStyle/>
          <a:p>
            <a:pPr defTabSz="912813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Когда следует мыть руки?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859088" y="857250"/>
            <a:ext cx="3857625" cy="56261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прихода с улицы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перед едой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кашля или чихания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посещения туалета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общения с животными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игр и занятия спортом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поездки в транспорте,  визита в магазин</a:t>
            </a:r>
          </a:p>
          <a:p>
            <a:pPr eaLnBrk="1" hangingPunct="1"/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857250"/>
            <a:ext cx="23574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86063"/>
            <a:ext cx="2346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830263"/>
            <a:ext cx="18573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4786313"/>
            <a:ext cx="21431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2649538"/>
            <a:ext cx="18827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4714875"/>
            <a:ext cx="24272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5|1.3|2.5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heme/theme1.xml><?xml version="1.0" encoding="utf-8"?>
<a:theme xmlns:a="http://schemas.openxmlformats.org/drawingml/2006/main" name="ЛОУ_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ЛОУ_1</Template>
  <TotalTime>3413</TotalTime>
  <Words>607</Words>
  <Application>Microsoft Office PowerPoint</Application>
  <PresentationFormat>Экран (4:3)</PresentationFormat>
  <Paragraphs>70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Tahoma</vt:lpstr>
      <vt:lpstr>Times New Roman</vt:lpstr>
      <vt:lpstr>ЛОУ_1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Попадая к нам в животик, плохие микробы хорошо себя чувствуют в нем и могут вызвать боли, урчание, тошноту, диарею </vt:lpstr>
      <vt:lpstr>Если дотрагиваться грязными ручками до рта, носа, глаз, то можно заболеть и «простудными» инфекциями –   появляется кашель, насморк, повышается температура тела</vt:lpstr>
      <vt:lpstr>Отгадайте загадку!</vt:lpstr>
      <vt:lpstr>Как же происходит распространение болезни среди окружающих? </vt:lpstr>
      <vt:lpstr>Когда следует мыть руки?</vt:lpstr>
      <vt:lpstr>Вопрос. Можно ли хорошо вымыть руки без мыла?</vt:lpstr>
      <vt:lpstr>Вопрос. За какое время можно хорошо вымыть руки?</vt:lpstr>
      <vt:lpstr>Презентация PowerPoint</vt:lpstr>
      <vt:lpstr>Будьте здоровы!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3D</dc:title>
  <dc:creator>server</dc:creator>
  <cp:lastModifiedBy>Наталья Кот</cp:lastModifiedBy>
  <cp:revision>322</cp:revision>
  <dcterms:created xsi:type="dcterms:W3CDTF">2009-02-02T19:49:57Z</dcterms:created>
  <dcterms:modified xsi:type="dcterms:W3CDTF">2022-10-06T12:40:11Z</dcterms:modified>
</cp:coreProperties>
</file>